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6" r:id="rId3"/>
    <p:sldId id="262" r:id="rId4"/>
    <p:sldId id="256" r:id="rId5"/>
    <p:sldId id="276" r:id="rId6"/>
    <p:sldId id="277" r:id="rId7"/>
    <p:sldId id="278" r:id="rId8"/>
    <p:sldId id="281" r:id="rId9"/>
    <p:sldId id="301" r:id="rId10"/>
    <p:sldId id="269" r:id="rId11"/>
    <p:sldId id="268" r:id="rId12"/>
    <p:sldId id="296" r:id="rId13"/>
    <p:sldId id="263" r:id="rId14"/>
    <p:sldId id="304" r:id="rId15"/>
    <p:sldId id="291" r:id="rId16"/>
    <p:sldId id="271" r:id="rId17"/>
    <p:sldId id="257" r:id="rId18"/>
    <p:sldId id="290" r:id="rId19"/>
    <p:sldId id="302" r:id="rId20"/>
    <p:sldId id="305" r:id="rId21"/>
    <p:sldId id="270" r:id="rId22"/>
    <p:sldId id="294" r:id="rId23"/>
    <p:sldId id="264" r:id="rId24"/>
    <p:sldId id="272" r:id="rId25"/>
    <p:sldId id="298" r:id="rId26"/>
    <p:sldId id="279" r:id="rId27"/>
    <p:sldId id="295" r:id="rId28"/>
    <p:sldId id="282" r:id="rId29"/>
    <p:sldId id="283" r:id="rId30"/>
    <p:sldId id="284" r:id="rId31"/>
    <p:sldId id="285" r:id="rId32"/>
    <p:sldId id="306" r:id="rId33"/>
    <p:sldId id="280" r:id="rId34"/>
    <p:sldId id="292" r:id="rId35"/>
    <p:sldId id="288" r:id="rId36"/>
    <p:sldId id="275" r:id="rId37"/>
    <p:sldId id="308" r:id="rId38"/>
    <p:sldId id="309" r:id="rId39"/>
    <p:sldId id="307" r:id="rId40"/>
    <p:sldId id="274" r:id="rId41"/>
    <p:sldId id="310" r:id="rId42"/>
    <p:sldId id="297" r:id="rId43"/>
    <p:sldId id="300" r:id="rId44"/>
    <p:sldId id="299" r:id="rId45"/>
    <p:sldId id="258" r:id="rId46"/>
    <p:sldId id="29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6A5C"/>
    <a:srgbClr val="FFCC99"/>
    <a:srgbClr val="FF0000"/>
    <a:srgbClr val="FFFF99"/>
    <a:srgbClr val="006600"/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721" autoAdjust="0"/>
  </p:normalViewPr>
  <p:slideViewPr>
    <p:cSldViewPr>
      <p:cViewPr varScale="1">
        <p:scale>
          <a:sx n="71" d="100"/>
          <a:sy n="71" d="100"/>
        </p:scale>
        <p:origin x="-13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2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6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2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F1D97-15AA-40D6-9318-B2FD1E2EA5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49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6A713-B16D-415C-A741-F5ED248716F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5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09ED3-4973-42D3-88E3-B26FFBE560B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54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AAF69-4640-4566-A922-6B98152CE3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91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7FDD3-EE02-477A-BA95-2EF34855A0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5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42DD-0955-426B-9D63-041B9B836E9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74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85CC-61FD-443A-B611-8158A796C1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28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B86C7-9B34-4340-8AEA-71777B278A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1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EA8E2-B759-426B-8B59-3DDE651670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5B7EB-B896-4184-8685-94C93824AF9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35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1500-16E7-4560-B031-3E83A02E15E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31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E3C4E-9905-498A-B64F-6B85702475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6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1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3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4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1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0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3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3E252-BA51-4B3B-9BAB-EDDB45C710F8}" type="datetimeFigureOut">
              <a:rPr lang="en-US" smtClean="0"/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08157-9BD1-4C4D-8799-88BDBE1E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2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1EEA78-6867-4AD4-9EA3-604E3AB5637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6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WellnessWorks@lakehealth.or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7"/>
            <a:ext cx="9144000" cy="749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470025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Lake County </a:t>
            </a:r>
            <a:br>
              <a:rPr lang="en-US" sz="7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7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Safety Council</a:t>
            </a:r>
            <a:endParaRPr lang="en-US" sz="7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724400"/>
            <a:ext cx="7162800" cy="17526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Wellness Works</a:t>
            </a:r>
          </a:p>
          <a:p>
            <a:r>
              <a:rPr lang="en-US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Results Session January 2015</a:t>
            </a:r>
          </a:p>
          <a:p>
            <a:endParaRPr lang="en-US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January 2015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You are sensitive to sugar/fructose if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Women: Your uric acid is more than 4 </a:t>
            </a:r>
          </a:p>
          <a:p>
            <a:r>
              <a:rPr lang="en-US" sz="4000" b="1" dirty="0" smtClean="0"/>
              <a:t>Men: Your uric acid is more than 5.2 </a:t>
            </a:r>
          </a:p>
          <a:p>
            <a:endParaRPr lang="en-US" sz="4000" b="1" dirty="0"/>
          </a:p>
          <a:p>
            <a:r>
              <a:rPr lang="en-US" sz="4000" b="1" dirty="0" smtClean="0"/>
              <a:t>Cut down on sugar; use Stevia</a:t>
            </a:r>
          </a:p>
          <a:p>
            <a:r>
              <a:rPr lang="en-US" sz="4000" b="1" dirty="0" smtClean="0"/>
              <a:t>Eat healthy carbs only: 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Green 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3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3" y="304800"/>
            <a:ext cx="871979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74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2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5516"/>
            <a:ext cx="8686800" cy="5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47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455"/>
            <a:ext cx="9144000" cy="70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1455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Rust in the mitochondrial furnace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31376"/>
            <a:ext cx="7772400" cy="1470025"/>
          </a:xfrm>
        </p:spPr>
        <p:txBody>
          <a:bodyPr/>
          <a:lstStyle/>
          <a:p>
            <a:r>
              <a:rPr lang="en-US" dirty="0" smtClean="0"/>
              <a:t>This is a mitochondria issue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4800" y="1447800"/>
            <a:ext cx="9448800" cy="17526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the HEAT ON!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54088"/>
            <a:ext cx="5842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Mitochondrial Repair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3582"/>
            <a:ext cx="5334000" cy="612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27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6915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 are sensitive to carbs if: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Your HDL is low </a:t>
            </a:r>
          </a:p>
          <a:p>
            <a:r>
              <a:rPr lang="en-US" dirty="0" smtClean="0"/>
              <a:t>Your triglyceride is high</a:t>
            </a:r>
          </a:p>
          <a:p>
            <a:r>
              <a:rPr lang="en-US" dirty="0" smtClean="0"/>
              <a:t>Your fasting blood sugar is more than 100</a:t>
            </a:r>
          </a:p>
          <a:p>
            <a:endParaRPr lang="en-US" dirty="0"/>
          </a:p>
          <a:p>
            <a:r>
              <a:rPr lang="en-US" dirty="0" smtClean="0"/>
              <a:t>So limit breads, pastas, white potatoes</a:t>
            </a:r>
          </a:p>
          <a:p>
            <a:r>
              <a:rPr lang="en-US" dirty="0" smtClean="0"/>
              <a:t>Consider white rice, sweet potatoes</a:t>
            </a:r>
          </a:p>
          <a:p>
            <a:r>
              <a:rPr lang="en-US" dirty="0" smtClean="0"/>
              <a:t>Eat “healthy carbs” on Go GREEN sheet</a:t>
            </a:r>
          </a:p>
          <a:p>
            <a:r>
              <a:rPr lang="en-US" dirty="0" smtClean="0"/>
              <a:t>Avoid sugar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This is a hormone issue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8455"/>
            <a:ext cx="8839200" cy="552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1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498068"/>
            <a:ext cx="9278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You are not fat because you are lazy;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you are lazy because you can’t burn your fat!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0866"/>
            <a:ext cx="6130520" cy="552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Heart Disease and Diet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>
                    <a:lumMod val="50000"/>
                  </a:schemeClr>
                </a:solidFill>
              </a:rPr>
              <a:t>This is NOT a weight loss program</a:t>
            </a:r>
            <a:endParaRPr lang="en-US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It’s a Feel your Oats program</a:t>
            </a:r>
            <a:endParaRPr lang="en-US" sz="4000" b="1" dirty="0"/>
          </a:p>
          <a:p>
            <a:r>
              <a:rPr lang="en-US" sz="4000" b="1" dirty="0" smtClean="0"/>
              <a:t>and avoid the Doc program!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000"/>
            <a:ext cx="9220200" cy="684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9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34438"/>
            <a:ext cx="4343400" cy="352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Total Cholesterol ≠ MI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5259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If you total cholesterol is high, you may have:</a:t>
            </a:r>
          </a:p>
          <a:p>
            <a:pPr lvl="1"/>
            <a:r>
              <a:rPr lang="en-US" sz="3200" b="1" dirty="0" smtClean="0"/>
              <a:t>Thyroid disease</a:t>
            </a:r>
          </a:p>
          <a:p>
            <a:pPr lvl="1"/>
            <a:r>
              <a:rPr lang="en-US" sz="3200" b="1" dirty="0" smtClean="0"/>
              <a:t>Drugs that do it </a:t>
            </a:r>
          </a:p>
          <a:p>
            <a:pPr lvl="1"/>
            <a:r>
              <a:rPr lang="en-US" sz="3200" b="1" dirty="0" smtClean="0"/>
              <a:t>Liver disease</a:t>
            </a:r>
          </a:p>
          <a:p>
            <a:pPr lvl="1"/>
            <a:r>
              <a:rPr lang="en-US" sz="3200" b="1" dirty="0" smtClean="0"/>
              <a:t>Kidney disease</a:t>
            </a:r>
          </a:p>
          <a:p>
            <a:pPr lvl="1"/>
            <a:r>
              <a:rPr lang="en-US" sz="3200" b="1" dirty="0" smtClean="0"/>
              <a:t>Pregnancy!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742950"/>
            <a:ext cx="848360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1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Trig/HDL ratio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POOR MAN’S LDL PARTICLE COUNT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You want it to be as small as possible</a:t>
            </a:r>
          </a:p>
          <a:p>
            <a:r>
              <a:rPr lang="en-US" sz="4000" b="1" dirty="0" smtClean="0">
                <a:solidFill>
                  <a:srgbClr val="00B050"/>
                </a:solidFill>
              </a:rPr>
              <a:t>1 is excellent</a:t>
            </a:r>
          </a:p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3 is concerning</a:t>
            </a:r>
          </a:p>
          <a:p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5 is damaging</a:t>
            </a:r>
          </a:p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7 is dangerous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387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have heart disease or </a:t>
            </a:r>
            <a:b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Trig/HDL ratio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sugar/fructose/carbs TO MAKE YOUR LDL FATTER!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industrial oils.  Use cold pressed oils like palm, coconut or olive instead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about LDL particle count! </a:t>
            </a:r>
          </a:p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should be on a cholesterol pill if cholesterol more than 330mg/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</a:t>
            </a:r>
            <a:r>
              <a:rPr lang="en-US" sz="6000" b="1" i="1" dirty="0" smtClean="0">
                <a:solidFill>
                  <a:srgbClr val="C00000"/>
                </a:solidFill>
              </a:rPr>
              <a:t>can</a:t>
            </a:r>
            <a:r>
              <a:rPr lang="en-US" dirty="0" smtClean="0"/>
              <a:t> measure your </a:t>
            </a:r>
            <a:br>
              <a:rPr lang="en-US" dirty="0" smtClean="0"/>
            </a:br>
            <a:r>
              <a:rPr lang="en-US" dirty="0" smtClean="0"/>
              <a:t>LDL particle count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924800" cy="1752600"/>
          </a:xfrm>
        </p:spPr>
        <p:txBody>
          <a:bodyPr>
            <a:no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Contact us!</a:t>
            </a:r>
          </a:p>
          <a:p>
            <a:r>
              <a:rPr lang="en-US" sz="4400" b="1" i="1" dirty="0" smtClean="0">
                <a:solidFill>
                  <a:srgbClr val="FF0000"/>
                </a:solidFill>
              </a:rPr>
              <a:t>Cost $20 with insurance; $100 without insurance</a:t>
            </a:r>
          </a:p>
        </p:txBody>
      </p:sp>
    </p:spTree>
    <p:extLst>
      <p:ext uri="{BB962C8B-B14F-4D97-AF65-F5344CB8AC3E}">
        <p14:creationId xmlns:p14="http://schemas.microsoft.com/office/powerpoint/2010/main" val="40714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212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Metabolic Syndrome X</a:t>
            </a:r>
            <a:endParaRPr lang="en-US" sz="6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524000" y="3733800"/>
            <a:ext cx="6400800" cy="17526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accent2"/>
                </a:solidFill>
              </a:rPr>
              <a:t>Fructose poisoning</a:t>
            </a:r>
          </a:p>
          <a:p>
            <a:r>
              <a:rPr lang="en-US" sz="5400" b="1" dirty="0" smtClean="0">
                <a:solidFill>
                  <a:schemeClr val="accent2"/>
                </a:solidFill>
              </a:rPr>
              <a:t>30% of you have it!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0"/>
            <a:ext cx="9144000" cy="69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15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Metabolic syndrome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459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Metabolic Syndrome X linked to: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Stroke and heart attack</a:t>
            </a:r>
          </a:p>
          <a:p>
            <a:r>
              <a:rPr lang="en-US" sz="3600" b="1" dirty="0" smtClean="0"/>
              <a:t>Kidney failure</a:t>
            </a:r>
          </a:p>
          <a:p>
            <a:r>
              <a:rPr lang="en-US" sz="3600" b="1" dirty="0" smtClean="0"/>
              <a:t>Polycystic ovary syndrome</a:t>
            </a:r>
          </a:p>
          <a:p>
            <a:r>
              <a:rPr lang="en-US" sz="3600" b="1" dirty="0" smtClean="0"/>
              <a:t>Acanthosis </a:t>
            </a:r>
            <a:r>
              <a:rPr lang="en-US" sz="3600" b="1" dirty="0" err="1" smtClean="0"/>
              <a:t>nigricans</a:t>
            </a:r>
            <a:endParaRPr lang="en-US" sz="3600" b="1" dirty="0" smtClean="0"/>
          </a:p>
          <a:p>
            <a:r>
              <a:rPr lang="en-US" sz="3600" b="1" dirty="0" smtClean="0"/>
              <a:t>Cancer</a:t>
            </a:r>
          </a:p>
          <a:p>
            <a:r>
              <a:rPr lang="en-US" sz="3600" b="1" dirty="0" smtClean="0"/>
              <a:t>All cause mortality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448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22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This is a woman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8216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Acanthosis </a:t>
            </a:r>
            <a:r>
              <a:rPr lang="en-US" sz="5400" b="1" dirty="0" err="1" smtClean="0"/>
              <a:t>nigricans</a:t>
            </a:r>
            <a:r>
              <a:rPr lang="en-US" sz="5400" b="1" dirty="0" smtClean="0"/>
              <a:t>=metabolic disease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7252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521582" cy="62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997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8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32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5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152400"/>
            <a:ext cx="92202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Metabolic syndrome criteria:</a:t>
            </a:r>
            <a:endParaRPr lang="en-US" sz="4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112837"/>
            <a:ext cx="8686800" cy="5287963"/>
          </a:xfrm>
        </p:spPr>
        <p:txBody>
          <a:bodyPr>
            <a:normAutofit/>
          </a:bodyPr>
          <a:lstStyle/>
          <a:p>
            <a:r>
              <a:rPr lang="en-US" b="1" dirty="0" smtClean="0"/>
              <a:t>Waist circumference* </a:t>
            </a:r>
            <a:r>
              <a:rPr lang="en-US" dirty="0" smtClean="0"/>
              <a:t>greater than:</a:t>
            </a:r>
          </a:p>
          <a:p>
            <a:pPr lvl="1"/>
            <a:r>
              <a:rPr lang="en-US" dirty="0" smtClean="0"/>
              <a:t>37 to 40 inches in men</a:t>
            </a:r>
          </a:p>
          <a:p>
            <a:pPr lvl="1"/>
            <a:r>
              <a:rPr lang="en-US" dirty="0" smtClean="0"/>
              <a:t>31.5 to 35 inches in women</a:t>
            </a:r>
          </a:p>
          <a:p>
            <a:r>
              <a:rPr lang="en-US" b="1" dirty="0" smtClean="0"/>
              <a:t>Fasting triglyceride </a:t>
            </a:r>
            <a:r>
              <a:rPr lang="en-US" dirty="0" smtClean="0"/>
              <a:t>more than 150mg/</a:t>
            </a:r>
            <a:r>
              <a:rPr lang="en-US" dirty="0" err="1" smtClean="0"/>
              <a:t>dL</a:t>
            </a:r>
            <a:endParaRPr lang="en-US" dirty="0" smtClean="0"/>
          </a:p>
          <a:p>
            <a:r>
              <a:rPr lang="en-US" b="1" dirty="0" smtClean="0"/>
              <a:t>HDL less than</a:t>
            </a:r>
          </a:p>
          <a:p>
            <a:pPr lvl="1"/>
            <a:r>
              <a:rPr lang="en-US" dirty="0" smtClean="0"/>
              <a:t>40 mg/</a:t>
            </a:r>
            <a:r>
              <a:rPr lang="en-US" dirty="0" err="1" smtClean="0"/>
              <a:t>dL</a:t>
            </a:r>
            <a:r>
              <a:rPr lang="en-US" dirty="0" smtClean="0"/>
              <a:t> in men</a:t>
            </a:r>
          </a:p>
          <a:p>
            <a:pPr lvl="1"/>
            <a:r>
              <a:rPr lang="en-US" dirty="0" smtClean="0"/>
              <a:t>50 mg/</a:t>
            </a:r>
            <a:r>
              <a:rPr lang="en-US" dirty="0" err="1" smtClean="0"/>
              <a:t>dL</a:t>
            </a:r>
            <a:r>
              <a:rPr lang="en-US" dirty="0" smtClean="0"/>
              <a:t> in women</a:t>
            </a:r>
          </a:p>
          <a:p>
            <a:r>
              <a:rPr lang="en-US" b="1" dirty="0" smtClean="0"/>
              <a:t>Blood pressure </a:t>
            </a:r>
            <a:r>
              <a:rPr lang="en-US" dirty="0" smtClean="0"/>
              <a:t>more than 130/85</a:t>
            </a:r>
          </a:p>
          <a:p>
            <a:r>
              <a:rPr lang="en-US" b="1" dirty="0" smtClean="0"/>
              <a:t>Blood sugar </a:t>
            </a:r>
            <a:r>
              <a:rPr lang="en-US" dirty="0" smtClean="0"/>
              <a:t>more than 100 mg/</a:t>
            </a:r>
            <a:r>
              <a:rPr lang="en-US" dirty="0" err="1" smtClean="0"/>
              <a:t>dL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" y="64008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2000" b="1" dirty="0" smtClean="0"/>
              <a:t>It’s the abdominal fat that counts!</a:t>
            </a:r>
            <a:endParaRPr lang="en-US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99247"/>
            <a:ext cx="40100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41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4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/>
          <a:p>
            <a:r>
              <a:rPr lang="en-US" b="1" dirty="0" smtClean="0"/>
              <a:t>If you have metabolic syndrome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5859" y="2286000"/>
            <a:ext cx="8991600" cy="17526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Impact" panose="020B0806030902050204" pitchFamily="34" charset="0"/>
              </a:rPr>
              <a:t>STOP EATING FRUCTOSE</a:t>
            </a:r>
          </a:p>
          <a:p>
            <a:r>
              <a:rPr lang="en-US" sz="6600" b="1" dirty="0" smtClean="0">
                <a:solidFill>
                  <a:srgbClr val="FF0000"/>
                </a:solidFill>
                <a:latin typeface="Impact" panose="020B0806030902050204" pitchFamily="34" charset="0"/>
              </a:rPr>
              <a:t>Use the Go Green Chart</a:t>
            </a:r>
          </a:p>
          <a:p>
            <a:endParaRPr lang="en-US" sz="8000" b="1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If you have autoimmune diseases: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Avoid gluten</a:t>
            </a:r>
            <a:r>
              <a:rPr lang="en-US" sz="3600" b="1" dirty="0"/>
              <a:t> </a:t>
            </a:r>
            <a:r>
              <a:rPr lang="en-US" sz="3600" b="1" dirty="0" smtClean="0"/>
              <a:t>(wheat, rye, barley)</a:t>
            </a:r>
          </a:p>
          <a:p>
            <a:r>
              <a:rPr lang="en-US" sz="3600" b="1" dirty="0" smtClean="0"/>
              <a:t>Avoid industrial oils (use cold pressed oils like palm, coconut or olive instead)</a:t>
            </a:r>
          </a:p>
          <a:p>
            <a:r>
              <a:rPr lang="en-US" sz="3600" b="1" dirty="0" smtClean="0"/>
              <a:t>Avoid nightshade foods (white potatoes, tomatoes, red peppers, goji berries and eggplant</a:t>
            </a:r>
          </a:p>
        </p:txBody>
      </p:sp>
    </p:spTree>
    <p:extLst>
      <p:ext uri="{BB962C8B-B14F-4D97-AF65-F5344CB8AC3E}">
        <p14:creationId xmlns:p14="http://schemas.microsoft.com/office/powerpoint/2010/main" val="66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-76200"/>
            <a:ext cx="9117106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82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88" y="2376986"/>
            <a:ext cx="3962400" cy="408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46A5C"/>
                </a:solidFill>
              </a:rPr>
              <a:t>If you have gastrointestinal disease</a:t>
            </a:r>
            <a:endParaRPr lang="en-US" b="1" dirty="0">
              <a:solidFill>
                <a:srgbClr val="746A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746A5C"/>
                </a:solidFill>
              </a:rPr>
              <a:t>Avoid gluten</a:t>
            </a:r>
          </a:p>
          <a:p>
            <a:r>
              <a:rPr lang="en-US" sz="4400" b="1" dirty="0" smtClean="0">
                <a:solidFill>
                  <a:srgbClr val="746A5C"/>
                </a:solidFill>
              </a:rPr>
              <a:t>Avoid industrial oils</a:t>
            </a:r>
          </a:p>
          <a:p>
            <a:r>
              <a:rPr lang="en-US" sz="4400" b="1" dirty="0" smtClean="0">
                <a:solidFill>
                  <a:srgbClr val="746A5C"/>
                </a:solidFill>
              </a:rPr>
              <a:t>Avoid soy</a:t>
            </a:r>
            <a:endParaRPr lang="en-US" sz="4400" b="1" dirty="0">
              <a:solidFill>
                <a:srgbClr val="746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" y="13447"/>
            <a:ext cx="9126071" cy="69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8" y="-26893"/>
            <a:ext cx="7772400" cy="941293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Clean up your diet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Improves your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33" y="3740459"/>
            <a:ext cx="3657600" cy="312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8325"/>
            <a:ext cx="2088933" cy="52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810" y="685800"/>
            <a:ext cx="3111296" cy="194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"/>
            <a:ext cx="4343401" cy="27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52400"/>
            <a:ext cx="4191000" cy="1143000"/>
          </a:xfrm>
        </p:spPr>
        <p:txBody>
          <a:bodyPr/>
          <a:lstStyle/>
          <a:p>
            <a:r>
              <a:rPr lang="en-US" dirty="0" smtClean="0"/>
              <a:t>Say </a:t>
            </a:r>
            <a:r>
              <a:rPr lang="en-US" sz="6000" b="1" dirty="0" smtClean="0">
                <a:solidFill>
                  <a:srgbClr val="FF0000"/>
                </a:solidFill>
              </a:rPr>
              <a:t>NO</a:t>
            </a:r>
            <a:r>
              <a:rPr lang="en-US" dirty="0" smtClean="0"/>
              <a:t> to: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3429000"/>
            <a:ext cx="2705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7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4" y="-1"/>
            <a:ext cx="9170454" cy="6840071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4" y="5697071"/>
            <a:ext cx="9144000" cy="1143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40% of skinny people are metabolically ill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4"/>
            <a:ext cx="9173723" cy="684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1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</a:rPr>
              <a:t>EVERYBODY:</a:t>
            </a:r>
            <a:endParaRPr lang="en-US" sz="6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Vitamin D3 2000u daily</a:t>
            </a:r>
          </a:p>
          <a:p>
            <a:r>
              <a:rPr lang="en-US" b="1" dirty="0" smtClean="0">
                <a:solidFill>
                  <a:srgbClr val="92D050"/>
                </a:solidFill>
              </a:rPr>
              <a:t>Fish oil 3 capsules daily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Sleep 7 hours daily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One hour of creative diversion daily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Limit sugar, gluten, beer, POP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Avoid industrial oils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Eat </a:t>
            </a:r>
            <a:r>
              <a:rPr lang="en-US" b="1" smtClean="0">
                <a:solidFill>
                  <a:srgbClr val="C00000"/>
                </a:solidFill>
              </a:rPr>
              <a:t>saturated </a:t>
            </a:r>
            <a:r>
              <a:rPr lang="en-US" b="1" smtClean="0">
                <a:solidFill>
                  <a:srgbClr val="C00000"/>
                </a:solidFill>
              </a:rPr>
              <a:t>fat</a:t>
            </a:r>
            <a:endParaRPr lang="en-US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390726"/>
            <a:ext cx="402142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Use iodized salt!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48" y="833717"/>
            <a:ext cx="2286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6600"/>
                </a:solidFill>
              </a:rPr>
              <a:t>Vegans are Skinny Fat People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458200" cy="5257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Hard to be healthy</a:t>
            </a:r>
          </a:p>
          <a:p>
            <a:r>
              <a:rPr lang="en-US" dirty="0" smtClean="0"/>
              <a:t>Body burns muscle as fuel</a:t>
            </a:r>
          </a:p>
          <a:p>
            <a:r>
              <a:rPr lang="en-US" dirty="0" smtClean="0"/>
              <a:t>Eat real food:  no fake meats, soy, industrial vegetable oils</a:t>
            </a:r>
          </a:p>
          <a:p>
            <a:r>
              <a:rPr lang="en-US" dirty="0" smtClean="0"/>
              <a:t>Supplement with Vitamins K2, D3, B12, taurine</a:t>
            </a:r>
          </a:p>
          <a:p>
            <a:r>
              <a:rPr lang="en-US" dirty="0" smtClean="0"/>
              <a:t>If you eat legumes, start with dry beans</a:t>
            </a:r>
          </a:p>
          <a:p>
            <a:r>
              <a:rPr lang="en-US" dirty="0" smtClean="0"/>
              <a:t>Macadamia nuts are good for you!</a:t>
            </a:r>
          </a:p>
          <a:p>
            <a:r>
              <a:rPr lang="en-US" dirty="0" smtClean="0"/>
              <a:t>Eat bivalves! (oysters, clams, mussels)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eating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33800"/>
            <a:ext cx="9144000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b="1" dirty="0" smtClean="0"/>
              <a:t>Hard to overcome</a:t>
            </a:r>
          </a:p>
          <a:p>
            <a:r>
              <a:rPr lang="en-US" sz="4000" b="1" dirty="0" smtClean="0"/>
              <a:t>Willpower only lasts so long</a:t>
            </a:r>
          </a:p>
          <a:p>
            <a:r>
              <a:rPr lang="en-US" sz="4000" b="1" dirty="0" smtClean="0"/>
              <a:t>Sugary foods only worsen snacking</a:t>
            </a:r>
          </a:p>
          <a:p>
            <a:r>
              <a:rPr lang="en-US" sz="4000" b="1" dirty="0" smtClean="0"/>
              <a:t>Try eight deep breaths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7440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Lake County Safety Council Wellness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Facebook:  Recipes starting soon!</a:t>
            </a:r>
          </a:p>
          <a:p>
            <a:r>
              <a:rPr lang="en-US" dirty="0" smtClean="0"/>
              <a:t>Recommended readings on Facebook</a:t>
            </a:r>
          </a:p>
          <a:p>
            <a:r>
              <a:rPr lang="en-US" dirty="0" smtClean="0"/>
              <a:t>Message me personally on Facebook</a:t>
            </a:r>
          </a:p>
          <a:p>
            <a:r>
              <a:rPr lang="en-US" dirty="0" smtClean="0"/>
              <a:t>Email </a:t>
            </a:r>
            <a:r>
              <a:rPr lang="en-US" dirty="0" smtClean="0">
                <a:hlinkClick r:id="rId2"/>
              </a:rPr>
              <a:t>WellnessWorks@lakehealth.org</a:t>
            </a:r>
            <a:endParaRPr lang="en-US" dirty="0" smtClean="0"/>
          </a:p>
          <a:p>
            <a:r>
              <a:rPr lang="en-US" dirty="0" smtClean="0"/>
              <a:t>Call us 855-LAKE OCC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8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7" y="568810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40% of fat people are metabolically healthy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715000"/>
            <a:ext cx="54864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CC99"/>
                </a:solidFill>
              </a:rPr>
              <a:t>Fat is different</a:t>
            </a:r>
            <a:endParaRPr lang="en-US" sz="6000" b="1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51"/>
            <a:ext cx="9144000" cy="68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816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SOOOO this is not about your booty is more ways than one!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1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You are diabetic if: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8229600" cy="4525963"/>
          </a:xfrm>
        </p:spPr>
        <p:txBody>
          <a:bodyPr/>
          <a:lstStyle/>
          <a:p>
            <a:r>
              <a:rPr lang="en-US" dirty="0" smtClean="0"/>
              <a:t>Your fasting blood sugar is more than 126</a:t>
            </a:r>
          </a:p>
          <a:p>
            <a:r>
              <a:rPr lang="en-US" dirty="0" smtClean="0"/>
              <a:t>You are PRE-DIABETIC if your fasting blood sugar is 100-125</a:t>
            </a:r>
          </a:p>
          <a:p>
            <a:r>
              <a:rPr lang="en-US" dirty="0"/>
              <a:t> </a:t>
            </a:r>
            <a:r>
              <a:rPr lang="en-US" dirty="0" smtClean="0"/>
              <a:t>Half of you insulin reserves are gone!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680</Words>
  <Application>Microsoft Office PowerPoint</Application>
  <PresentationFormat>On-screen Show (4:3)</PresentationFormat>
  <Paragraphs>127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Default Design</vt:lpstr>
      <vt:lpstr>Lake County  Safety Council</vt:lpstr>
      <vt:lpstr>This is NOT a weight loss program</vt:lpstr>
      <vt:lpstr>PowerPoint Presentation</vt:lpstr>
      <vt:lpstr>40% of skinny people are metabolically ill</vt:lpstr>
      <vt:lpstr>40% of fat people are metabolically healthy</vt:lpstr>
      <vt:lpstr>Fat is different</vt:lpstr>
      <vt:lpstr>SOOOO this is not about your booty is more ways than one!</vt:lpstr>
      <vt:lpstr>PowerPoint Presentation</vt:lpstr>
      <vt:lpstr>You are diabetic if:</vt:lpstr>
      <vt:lpstr>You are sensitive to sugar/fructose if:</vt:lpstr>
      <vt:lpstr>PowerPoint Presentation</vt:lpstr>
      <vt:lpstr>PowerPoint Presentation</vt:lpstr>
      <vt:lpstr>Rust in the mitochondrial furnace</vt:lpstr>
      <vt:lpstr>This is a mitochondria issue</vt:lpstr>
      <vt:lpstr>Mitochondrial Repair</vt:lpstr>
      <vt:lpstr>You are sensitive to carbs if:</vt:lpstr>
      <vt:lpstr>This is a hormone issue</vt:lpstr>
      <vt:lpstr>PowerPoint Presentation</vt:lpstr>
      <vt:lpstr>Heart Disease and Diet</vt:lpstr>
      <vt:lpstr>Total Cholesterol ≠ MI</vt:lpstr>
      <vt:lpstr>PowerPoint Presentation</vt:lpstr>
      <vt:lpstr>Trig/HDL ratio</vt:lpstr>
      <vt:lpstr>If you have heart disease or  high Trig/HDL ratio</vt:lpstr>
      <vt:lpstr>We can measure your  LDL particle count</vt:lpstr>
      <vt:lpstr>Metabolic Syndrome X</vt:lpstr>
      <vt:lpstr>Metabolic syndrome</vt:lpstr>
      <vt:lpstr>Metabolic Syndrome X linked to:</vt:lpstr>
      <vt:lpstr>This is a woman</vt:lpstr>
      <vt:lpstr>Acanthosis nigricans=metabolic disease</vt:lpstr>
      <vt:lpstr>PowerPoint Presentation</vt:lpstr>
      <vt:lpstr>PowerPoint Presentation</vt:lpstr>
      <vt:lpstr>Metabolic syndrome criteria:</vt:lpstr>
      <vt:lpstr>PowerPoint Presentation</vt:lpstr>
      <vt:lpstr>If you have metabolic syndrome:</vt:lpstr>
      <vt:lpstr>If you have autoimmune diseases:</vt:lpstr>
      <vt:lpstr>PowerPoint Presentation</vt:lpstr>
      <vt:lpstr>If you have gastrointestinal disease</vt:lpstr>
      <vt:lpstr>Clean up your diet</vt:lpstr>
      <vt:lpstr>Say NO to:</vt:lpstr>
      <vt:lpstr>PowerPoint Presentation</vt:lpstr>
      <vt:lpstr>EVERYBODY:</vt:lpstr>
      <vt:lpstr>PowerPoint Presentation</vt:lpstr>
      <vt:lpstr>Vegans are Skinny Fat People</vt:lpstr>
      <vt:lpstr>Stress eating</vt:lpstr>
      <vt:lpstr>Lake County Safety Council Wellness</vt:lpstr>
    </vt:vector>
  </TitlesOfParts>
  <Company>Lake Health,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Dr.N.Rodway</dc:creator>
  <cp:lastModifiedBy>Dr.N.Rodway</cp:lastModifiedBy>
  <cp:revision>67</cp:revision>
  <dcterms:created xsi:type="dcterms:W3CDTF">2015-01-22T01:35:13Z</dcterms:created>
  <dcterms:modified xsi:type="dcterms:W3CDTF">2015-01-30T12:20:00Z</dcterms:modified>
</cp:coreProperties>
</file>